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256" r:id="rId2"/>
    <p:sldId id="329" r:id="rId3"/>
    <p:sldId id="290" r:id="rId4"/>
    <p:sldId id="296" r:id="rId5"/>
    <p:sldId id="360" r:id="rId6"/>
    <p:sldId id="357" r:id="rId7"/>
    <p:sldId id="356" r:id="rId8"/>
    <p:sldId id="264" r:id="rId9"/>
    <p:sldId id="330" r:id="rId10"/>
    <p:sldId id="331" r:id="rId11"/>
    <p:sldId id="332" r:id="rId12"/>
    <p:sldId id="333" r:id="rId13"/>
    <p:sldId id="334" r:id="rId14"/>
    <p:sldId id="335" r:id="rId15"/>
    <p:sldId id="336" r:id="rId16"/>
    <p:sldId id="337" r:id="rId17"/>
    <p:sldId id="355" r:id="rId18"/>
    <p:sldId id="338" r:id="rId19"/>
    <p:sldId id="339" r:id="rId20"/>
    <p:sldId id="340" r:id="rId21"/>
    <p:sldId id="341" r:id="rId22"/>
    <p:sldId id="342" r:id="rId23"/>
    <p:sldId id="343" r:id="rId24"/>
    <p:sldId id="344" r:id="rId25"/>
    <p:sldId id="345" r:id="rId26"/>
    <p:sldId id="346" r:id="rId27"/>
    <p:sldId id="347" r:id="rId28"/>
    <p:sldId id="348" r:id="rId29"/>
    <p:sldId id="349" r:id="rId30"/>
    <p:sldId id="350" r:id="rId31"/>
    <p:sldId id="351" r:id="rId32"/>
    <p:sldId id="352" r:id="rId33"/>
    <p:sldId id="353" r:id="rId34"/>
    <p:sldId id="354" r:id="rId35"/>
    <p:sldId id="311" r:id="rId36"/>
    <p:sldId id="358" r:id="rId37"/>
    <p:sldId id="359" r:id="rId38"/>
    <p:sldId id="267" r:id="rId39"/>
    <p:sldId id="288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31" autoAdjust="0"/>
    <p:restoredTop sz="94728" autoAdjust="0"/>
  </p:normalViewPr>
  <p:slideViewPr>
    <p:cSldViewPr>
      <p:cViewPr>
        <p:scale>
          <a:sx n="75" d="100"/>
          <a:sy n="75" d="100"/>
        </p:scale>
        <p:origin x="-1158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LINLEI\&#26700;&#38754;\NJIT\CS%20698\presentation%203\Book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altLang="en-US" dirty="0" smtClean="0"/>
              <a:t>Gantt </a:t>
            </a:r>
            <a:r>
              <a:rPr lang="en-US" altLang="en-US" dirty="0"/>
              <a:t>Chart</a:t>
            </a:r>
          </a:p>
        </c:rich>
      </c:tx>
      <c:layout/>
    </c:title>
    <c:plotArea>
      <c:layout/>
      <c:barChart>
        <c:barDir val="bar"/>
        <c:grouping val="stacked"/>
        <c:ser>
          <c:idx val="0"/>
          <c:order val="0"/>
          <c:tx>
            <c:strRef>
              <c:f>Sheet1!$B$3:$B$13</c:f>
              <c:strCache>
                <c:ptCount val="1"/>
                <c:pt idx="0">
                  <c:v>9/2/2010 9/2/2010 9/9/2010 9/16/2010 10/3/2010 10/14/2010 10/14/2010 11/9/2010 10/4/2010 11/2/2010 10/8/2010</c:v>
                </c:pt>
              </c:strCache>
            </c:strRef>
          </c:tx>
          <c:spPr>
            <a:noFill/>
            <a:ln>
              <a:noFill/>
            </a:ln>
          </c:spPr>
          <c:cat>
            <c:strRef>
              <c:f>Sheet1!$A$3:$A$13</c:f>
              <c:strCache>
                <c:ptCount val="11"/>
                <c:pt idx="0">
                  <c:v>Requirements Gathering</c:v>
                </c:pt>
                <c:pt idx="1">
                  <c:v>Requirement Spec v1</c:v>
                </c:pt>
                <c:pt idx="2">
                  <c:v>Requirement Spec v2</c:v>
                </c:pt>
                <c:pt idx="3">
                  <c:v>Requirement Spec v3</c:v>
                </c:pt>
                <c:pt idx="4">
                  <c:v>Architecture - prototype</c:v>
                </c:pt>
                <c:pt idx="5">
                  <c:v>Requirement Spec v3</c:v>
                </c:pt>
                <c:pt idx="6">
                  <c:v>v1.0</c:v>
                </c:pt>
                <c:pt idx="7">
                  <c:v>v1.1</c:v>
                </c:pt>
                <c:pt idx="8">
                  <c:v>GUI Design</c:v>
                </c:pt>
                <c:pt idx="9">
                  <c:v>Design/Implement test cases</c:v>
                </c:pt>
                <c:pt idx="10">
                  <c:v>Documentation</c:v>
                </c:pt>
              </c:strCache>
            </c:strRef>
          </c:cat>
          <c:val>
            <c:numRef>
              <c:f>Sheet1!$B$3:$B$13</c:f>
              <c:numCache>
                <c:formatCode>m/d/yyyy</c:formatCode>
                <c:ptCount val="11"/>
                <c:pt idx="0">
                  <c:v>40423</c:v>
                </c:pt>
                <c:pt idx="1">
                  <c:v>40423</c:v>
                </c:pt>
                <c:pt idx="2">
                  <c:v>40430</c:v>
                </c:pt>
                <c:pt idx="3">
                  <c:v>40437</c:v>
                </c:pt>
                <c:pt idx="4">
                  <c:v>40454</c:v>
                </c:pt>
                <c:pt idx="5">
                  <c:v>40465</c:v>
                </c:pt>
                <c:pt idx="6">
                  <c:v>40465</c:v>
                </c:pt>
                <c:pt idx="7">
                  <c:v>40491</c:v>
                </c:pt>
                <c:pt idx="8">
                  <c:v>40455</c:v>
                </c:pt>
                <c:pt idx="9">
                  <c:v>40484</c:v>
                </c:pt>
                <c:pt idx="10">
                  <c:v>40459</c:v>
                </c:pt>
              </c:numCache>
            </c:numRef>
          </c:val>
        </c:ser>
        <c:ser>
          <c:idx val="1"/>
          <c:order val="1"/>
          <c:tx>
            <c:strRef>
              <c:f>Sheet1!$E$2</c:f>
              <c:strCache>
                <c:ptCount val="1"/>
                <c:pt idx="0">
                  <c:v>elapsed (days)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cat>
            <c:strRef>
              <c:f>Sheet1!$A$3:$A$13</c:f>
              <c:strCache>
                <c:ptCount val="11"/>
                <c:pt idx="0">
                  <c:v>Requirements Gathering</c:v>
                </c:pt>
                <c:pt idx="1">
                  <c:v>Requirement Spec v1</c:v>
                </c:pt>
                <c:pt idx="2">
                  <c:v>Requirement Spec v2</c:v>
                </c:pt>
                <c:pt idx="3">
                  <c:v>Requirement Spec v3</c:v>
                </c:pt>
                <c:pt idx="4">
                  <c:v>Architecture - prototype</c:v>
                </c:pt>
                <c:pt idx="5">
                  <c:v>Requirement Spec v3</c:v>
                </c:pt>
                <c:pt idx="6">
                  <c:v>v1.0</c:v>
                </c:pt>
                <c:pt idx="7">
                  <c:v>v1.1</c:v>
                </c:pt>
                <c:pt idx="8">
                  <c:v>GUI Design</c:v>
                </c:pt>
                <c:pt idx="9">
                  <c:v>Design/Implement test cases</c:v>
                </c:pt>
                <c:pt idx="10">
                  <c:v>Documentation</c:v>
                </c:pt>
              </c:strCache>
            </c:strRef>
          </c:cat>
          <c:val>
            <c:numRef>
              <c:f>Sheet1!$E$3:$E$13</c:f>
              <c:numCache>
                <c:formatCode>General</c:formatCode>
                <c:ptCount val="11"/>
                <c:pt idx="0">
                  <c:v>28</c:v>
                </c:pt>
                <c:pt idx="1">
                  <c:v>7</c:v>
                </c:pt>
                <c:pt idx="2">
                  <c:v>7</c:v>
                </c:pt>
                <c:pt idx="3">
                  <c:v>16</c:v>
                </c:pt>
                <c:pt idx="4">
                  <c:v>11</c:v>
                </c:pt>
                <c:pt idx="5">
                  <c:v>7</c:v>
                </c:pt>
                <c:pt idx="6">
                  <c:v>16</c:v>
                </c:pt>
                <c:pt idx="7">
                  <c:v>15</c:v>
                </c:pt>
                <c:pt idx="8">
                  <c:v>52</c:v>
                </c:pt>
                <c:pt idx="9">
                  <c:v>26</c:v>
                </c:pt>
                <c:pt idx="10">
                  <c:v>55</c:v>
                </c:pt>
              </c:numCache>
            </c:numRef>
          </c:val>
        </c:ser>
        <c:ser>
          <c:idx val="2"/>
          <c:order val="2"/>
          <c:tx>
            <c:strRef>
              <c:f>Sheet1!$F$2</c:f>
              <c:strCache>
                <c:ptCount val="1"/>
                <c:pt idx="0">
                  <c:v>remaining (days)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val>
            <c:numRef>
              <c:f>Sheet1!$F$3:$F$13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gapWidth val="75"/>
        <c:overlap val="100"/>
        <c:axId val="58236288"/>
        <c:axId val="36607104"/>
      </c:barChart>
      <c:catAx>
        <c:axId val="58236288"/>
        <c:scaling>
          <c:orientation val="maxMin"/>
        </c:scaling>
        <c:axPos val="l"/>
        <c:majorTickMark val="none"/>
        <c:tickLblPos val="nextTo"/>
        <c:crossAx val="36607104"/>
        <c:crosses val="autoZero"/>
        <c:auto val="1"/>
        <c:lblAlgn val="ctr"/>
        <c:lblOffset val="100"/>
      </c:catAx>
      <c:valAx>
        <c:axId val="36607104"/>
        <c:scaling>
          <c:orientation val="minMax"/>
          <c:min val="40423"/>
        </c:scaling>
        <c:axPos val="t"/>
        <c:majorGridlines/>
        <c:numFmt formatCode="m/d;@" sourceLinked="0"/>
        <c:majorTickMark val="none"/>
        <c:tickLblPos val="nextTo"/>
        <c:spPr>
          <a:ln w="9525">
            <a:noFill/>
          </a:ln>
        </c:spPr>
        <c:crossAx val="58236288"/>
        <c:crosses val="autoZero"/>
        <c:crossBetween val="between"/>
      </c:valAx>
    </c:plotArea>
    <c:legend>
      <c:legendPos val="b"/>
      <c:legendEntry>
        <c:idx val="0"/>
        <c:delete val="1"/>
      </c:legendEntry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8E9474-CB3F-4ABE-88CF-5B42FC09018C}" type="datetimeFigureOut">
              <a:rPr lang="zh-CN" altLang="en-US" smtClean="0"/>
              <a:pPr/>
              <a:t>2011/12/2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C8B0CE-F9E6-4EFA-A834-EBB2398CFD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8B0CE-F9E6-4EFA-A834-EBB2398CFD3B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altLang="zh-CN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altLang="zh-CN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  <a:p>
            <a:pPr lvl="1" eaLnBrk="1" latinLnBrk="0" hangingPunct="1"/>
            <a:r>
              <a:rPr kumimoji="0" lang="en-US" altLang="zh-CN" smtClean="0"/>
              <a:t>Second level</a:t>
            </a:r>
          </a:p>
          <a:p>
            <a:pPr lvl="2" eaLnBrk="1" latinLnBrk="0" hangingPunct="1"/>
            <a:r>
              <a:rPr kumimoji="0" lang="en-US" altLang="zh-CN" smtClean="0"/>
              <a:t>Third level</a:t>
            </a:r>
          </a:p>
          <a:p>
            <a:pPr lvl="3" eaLnBrk="1" latinLnBrk="0" hangingPunct="1"/>
            <a:r>
              <a:rPr kumimoji="0" lang="en-US" altLang="zh-CN" smtClean="0"/>
              <a:t>Fourth level</a:t>
            </a:r>
          </a:p>
          <a:p>
            <a:pPr lvl="4" eaLnBrk="1" latinLnBrk="0" hangingPunct="1"/>
            <a:r>
              <a:rPr kumimoji="0" lang="en-US" altLang="zh-CN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altLang="zh-CN" sz="4000" dirty="0" smtClean="0"/>
              <a:t>Subject Specific Suggestion Box</a:t>
            </a:r>
            <a:br>
              <a:rPr lang="en-US" altLang="zh-CN" sz="4000" dirty="0" smtClean="0"/>
            </a:br>
            <a:r>
              <a:rPr lang="en-US" altLang="zh-CN" sz="4000" dirty="0" smtClean="0"/>
              <a:t>Final Product Presentation</a:t>
            </a:r>
            <a:endParaRPr lang="zh-CN" alt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December 2, 2011</a:t>
            </a:r>
          </a:p>
          <a:p>
            <a:r>
              <a:rPr lang="en-US" altLang="zh-CN" dirty="0" smtClean="0"/>
              <a:t>Farhan Javed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581400"/>
            <a:ext cx="2365175" cy="28956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4191000"/>
            <a:ext cx="5126058" cy="2209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altLang="zh-CN" sz="4000" dirty="0" smtClean="0"/>
              <a:t>View Suggestions (If Public)</a:t>
            </a:r>
            <a:endParaRPr lang="zh-CN" altLang="en-US" sz="4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92168" y="1752600"/>
            <a:ext cx="6127832" cy="47299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altLang="zh-CN" sz="4000" dirty="0" smtClean="0"/>
              <a:t>Admin Login</a:t>
            </a:r>
            <a:endParaRPr lang="zh-CN" altLang="en-US" sz="4000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110581"/>
            <a:ext cx="7467600" cy="40386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altLang="zh-CN" sz="4000" dirty="0" smtClean="0"/>
              <a:t>Admin: Latest Suggestions</a:t>
            </a:r>
            <a:endParaRPr lang="zh-CN" altLang="en-US" sz="40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2688" y="1935163"/>
            <a:ext cx="7478623" cy="438943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altLang="zh-CN" sz="4000" dirty="0" smtClean="0"/>
              <a:t>Admin: Browse Suggestions</a:t>
            </a:r>
            <a:endParaRPr lang="zh-CN" altLang="en-US" sz="40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" y="2586831"/>
            <a:ext cx="8153400" cy="30861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en-US" altLang="zh-CN" sz="3200" dirty="0" smtClean="0"/>
              <a:t>Admin: Browse Suggestions&gt;&gt;Suggestion List</a:t>
            </a:r>
            <a:endParaRPr lang="zh-CN" altLang="en-US" sz="32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405" y="1935163"/>
            <a:ext cx="6627189" cy="438943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altLang="zh-CN" sz="4000" dirty="0" smtClean="0"/>
              <a:t>Admin: Update Suggestion</a:t>
            </a:r>
            <a:endParaRPr lang="zh-CN" altLang="en-US" sz="4000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0255" y="1752600"/>
            <a:ext cx="7131881" cy="48005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altLang="zh-CN" sz="4000" dirty="0" smtClean="0"/>
              <a:t>Admin: My Account</a:t>
            </a:r>
            <a:endParaRPr lang="zh-CN" altLang="en-US" sz="40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532609"/>
            <a:ext cx="8229600" cy="319454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altLang="zh-CN" sz="4000" dirty="0" smtClean="0"/>
              <a:t>Admin: My Account&gt;&gt;Change Password</a:t>
            </a:r>
            <a:endParaRPr lang="zh-CN" altLang="en-US" sz="40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186911"/>
            <a:ext cx="8229600" cy="388594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altLang="zh-CN" sz="4000" dirty="0" smtClean="0"/>
              <a:t>Super-Admin: Dashboard</a:t>
            </a:r>
            <a:endParaRPr lang="zh-CN" altLang="en-US" sz="40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5" y="2667000"/>
            <a:ext cx="8562015" cy="291635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en-US" altLang="zh-CN" sz="4000" dirty="0" smtClean="0"/>
              <a:t>Super-Admin: Manage Organizations</a:t>
            </a:r>
            <a:endParaRPr lang="zh-CN" altLang="en-US" sz="400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384885"/>
            <a:ext cx="8229600" cy="348999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4000" dirty="0" smtClean="0"/>
              <a:t>Project Summary</a:t>
            </a:r>
            <a:endParaRPr lang="zh-CN" alt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Collect and store suggestions about</a:t>
            </a:r>
          </a:p>
          <a:p>
            <a:pPr lvl="1"/>
            <a:r>
              <a:rPr lang="en-US" sz="1600" dirty="0" smtClean="0"/>
              <a:t>Specific area of Government Organization</a:t>
            </a:r>
          </a:p>
          <a:p>
            <a:pPr lvl="1"/>
            <a:r>
              <a:rPr lang="en-US" sz="1600" dirty="0" smtClean="0"/>
              <a:t>Website, Intranet, internal or public facing Computer System</a:t>
            </a:r>
          </a:p>
          <a:p>
            <a:r>
              <a:rPr lang="en-US" sz="1800" dirty="0" smtClean="0"/>
              <a:t>Government Administrators  receive access to</a:t>
            </a:r>
          </a:p>
          <a:p>
            <a:pPr lvl="1"/>
            <a:r>
              <a:rPr lang="en-US" sz="1600" dirty="0" smtClean="0"/>
              <a:t>View, Update and Delete user comments</a:t>
            </a:r>
          </a:p>
          <a:p>
            <a:pPr lvl="1"/>
            <a:r>
              <a:rPr lang="en-US" sz="1600" dirty="0" smtClean="0"/>
              <a:t>Take action on user comments and send User Notification</a:t>
            </a:r>
          </a:p>
          <a:p>
            <a:r>
              <a:rPr lang="en-US" sz="1800" dirty="0" smtClean="0"/>
              <a:t>System Capabilities</a:t>
            </a:r>
          </a:p>
          <a:p>
            <a:pPr lvl="1"/>
            <a:r>
              <a:rPr lang="en-US" sz="1600" dirty="0" smtClean="0"/>
              <a:t>Scalable: Manage many Organizations, many Applications and many Administrators</a:t>
            </a:r>
          </a:p>
          <a:p>
            <a:pPr lvl="1"/>
            <a:r>
              <a:rPr lang="en-US" sz="1600" dirty="0" smtClean="0"/>
              <a:t>Access Control: Based on Organization permissions &amp; Application permissions</a:t>
            </a:r>
          </a:p>
          <a:p>
            <a:r>
              <a:rPr lang="en-US" sz="1800" dirty="0" smtClean="0"/>
              <a:t>Project Constraints: </a:t>
            </a:r>
          </a:p>
          <a:p>
            <a:pPr lvl="1"/>
            <a:r>
              <a:rPr lang="en-US" altLang="zh-CN" sz="1600" dirty="0" smtClean="0"/>
              <a:t>LINUX Web Server</a:t>
            </a:r>
          </a:p>
          <a:p>
            <a:pPr lvl="1"/>
            <a:r>
              <a:rPr lang="en-US" altLang="zh-CN" sz="1600" dirty="0" smtClean="0"/>
              <a:t>PHP Language &amp; MySQL Database</a:t>
            </a:r>
          </a:p>
          <a:p>
            <a:pPr lvl="1"/>
            <a:r>
              <a:rPr lang="en-US" sz="1600" dirty="0" smtClean="0"/>
              <a:t>Only ONE Semester to complete</a:t>
            </a:r>
          </a:p>
          <a:p>
            <a:pPr lvl="1"/>
            <a:r>
              <a:rPr lang="en-US" sz="1600" dirty="0" smtClean="0"/>
              <a:t>Student Man Month &lt; Professional Man Month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en-US" altLang="zh-CN" sz="4000" dirty="0" smtClean="0"/>
              <a:t>Super-Admin: Add Organizations</a:t>
            </a:r>
            <a:endParaRPr lang="zh-CN" altLang="en-US" sz="4000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094" y="1935163"/>
            <a:ext cx="8151812" cy="438943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en-US" altLang="zh-CN" sz="4000" dirty="0" smtClean="0"/>
              <a:t>Super-Admin: Update Organizations</a:t>
            </a:r>
            <a:endParaRPr lang="zh-CN" altLang="en-US" sz="4000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942493"/>
            <a:ext cx="8229600" cy="437477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en-US" altLang="zh-CN" sz="4000" dirty="0" smtClean="0"/>
              <a:t>Super-Admin: Manage Applications</a:t>
            </a:r>
            <a:endParaRPr lang="zh-CN" altLang="en-US" sz="4000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354869"/>
            <a:ext cx="8229600" cy="355002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en-US" altLang="zh-CN" sz="4000" dirty="0" smtClean="0"/>
              <a:t>Super-Admin: Add Applications</a:t>
            </a:r>
            <a:endParaRPr lang="zh-CN" altLang="en-US" sz="4000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8695" y="1935163"/>
            <a:ext cx="6846609" cy="438943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en-US" altLang="zh-CN" sz="2800" dirty="0" smtClean="0"/>
              <a:t>Super-Admin: Add Applications&gt;&gt;Manage Sub Locations</a:t>
            </a:r>
            <a:endParaRPr lang="zh-CN" altLang="en-US" sz="2800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4699"/>
            <a:ext cx="8229600" cy="369036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en-US" altLang="zh-CN" sz="4000" dirty="0" smtClean="0"/>
              <a:t>Super-Admin: Add Sub Location</a:t>
            </a:r>
            <a:endParaRPr lang="zh-CN" altLang="en-US" sz="4000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1221" y="1935163"/>
            <a:ext cx="6721558" cy="438943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en-US" altLang="zh-CN" sz="4000" dirty="0" smtClean="0"/>
              <a:t>Super-Admin: Manage Admins</a:t>
            </a:r>
            <a:endParaRPr lang="zh-CN" altLang="en-US" sz="4000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468738"/>
            <a:ext cx="8229600" cy="332228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en-US" altLang="zh-CN" sz="4000" dirty="0" smtClean="0"/>
              <a:t>Super-Admin: Add Administrator</a:t>
            </a:r>
            <a:endParaRPr lang="zh-CN" altLang="en-US" sz="4000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1363" y="1935163"/>
            <a:ext cx="5961273" cy="4389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en-US" altLang="zh-CN" sz="4000" dirty="0" smtClean="0"/>
              <a:t>Super-Admin: Manage Permissions</a:t>
            </a:r>
            <a:endParaRPr lang="zh-CN" altLang="en-US" sz="4000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707426"/>
            <a:ext cx="8229600" cy="284491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en-US" altLang="zh-CN" sz="3200" dirty="0" smtClean="0"/>
              <a:t>Super-Admin: Manage Organization Permissions</a:t>
            </a:r>
            <a:endParaRPr lang="zh-CN" altLang="en-US" sz="3200" dirty="0"/>
          </a:p>
        </p:txBody>
      </p:sp>
      <p:pic>
        <p:nvPicPr>
          <p:cNvPr id="2150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370883"/>
            <a:ext cx="8229600" cy="351799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4000" dirty="0" smtClean="0"/>
              <a:t>Project Team Members</a:t>
            </a:r>
            <a:endParaRPr lang="zh-CN" alt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Aaditya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Project</a:t>
                      </a:r>
                      <a:r>
                        <a:rPr lang="en-US" baseline="0" dirty="0" smtClean="0"/>
                        <a:t> Manager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Farhan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Lead</a:t>
                      </a:r>
                      <a:r>
                        <a:rPr lang="en-US" baseline="0" dirty="0" smtClean="0"/>
                        <a:t> Software Developer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Yen-Chieh</a:t>
                      </a:r>
                      <a:r>
                        <a:rPr kumimoji="0" lang="en-US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Chen</a:t>
                      </a:r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(Jay)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Software Developer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Software Architect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Bradley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Lead Software Tester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Lindsey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Software Tester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Shixian Yang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Coordinator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Avinash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Coordinator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en-US" altLang="zh-CN" sz="3200" dirty="0" smtClean="0"/>
              <a:t>Super-Admin: Manage Application Permissions</a:t>
            </a:r>
            <a:endParaRPr lang="zh-CN" altLang="en-US" sz="3200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9167"/>
            <a:ext cx="8229600" cy="368142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en-US" altLang="zh-CN" sz="2800" dirty="0" smtClean="0"/>
              <a:t>Super-Admin: Manage Settings&gt;&gt;Manage Categories</a:t>
            </a:r>
            <a:endParaRPr lang="zh-CN" altLang="en-US" sz="2800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44490"/>
            <a:ext cx="8229600" cy="377078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en-US" altLang="zh-CN" sz="2800" dirty="0" smtClean="0"/>
              <a:t>Super-Admin: Manage Settings&gt;&gt;Display Setting</a:t>
            </a:r>
            <a:endParaRPr lang="zh-CN" altLang="en-US" sz="2800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085841"/>
            <a:ext cx="8229600" cy="408808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en-US" altLang="zh-CN" sz="2800" dirty="0" smtClean="0"/>
              <a:t>Super-Admin: Manage Settings&gt;&gt;Mail Settings</a:t>
            </a:r>
            <a:endParaRPr lang="zh-CN" altLang="en-US" sz="2800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209800"/>
            <a:ext cx="6448425" cy="43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1447800"/>
            <a:ext cx="8229600" cy="45720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Includes Gmail Support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en-US" altLang="zh-CN" sz="2800" dirty="0" smtClean="0"/>
              <a:t>Super-Admin: Manage Settings&gt;&gt;Test Mail Settings</a:t>
            </a:r>
            <a:endParaRPr lang="zh-CN" altLang="en-US" sz="2800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606378"/>
            <a:ext cx="8229600" cy="304700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Gantt Chart</a:t>
            </a:r>
            <a:endParaRPr lang="zh-CN" alt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Lessons Learned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Baseline Requirements Specification and get client approval. Delay new features until next release.</a:t>
            </a:r>
          </a:p>
          <a:p>
            <a:r>
              <a:rPr lang="en-US" dirty="0" smtClean="0"/>
              <a:t>When estimating, account for time and budget needed to cover hidden or changing requirements.</a:t>
            </a:r>
          </a:p>
          <a:p>
            <a:r>
              <a:rPr lang="en-US" dirty="0" smtClean="0"/>
              <a:t>Make sure all team members fully understand project details.</a:t>
            </a:r>
          </a:p>
          <a:p>
            <a:r>
              <a:rPr lang="en-US" dirty="0" smtClean="0"/>
              <a:t>Don’t go out of scope (extra features).</a:t>
            </a:r>
          </a:p>
          <a:p>
            <a:r>
              <a:rPr lang="en-US" dirty="0" smtClean="0"/>
              <a:t>Always start with a prototype (wherever possible).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Product Documentation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Architecture Document</a:t>
            </a:r>
          </a:p>
          <a:p>
            <a:r>
              <a:rPr lang="en-US" dirty="0" smtClean="0"/>
              <a:t>Test Cases and Test Results Document</a:t>
            </a:r>
          </a:p>
          <a:p>
            <a:r>
              <a:rPr lang="en-US" dirty="0" smtClean="0"/>
              <a:t>Admin Manual</a:t>
            </a:r>
          </a:p>
          <a:p>
            <a:r>
              <a:rPr lang="en-US" dirty="0" smtClean="0"/>
              <a:t>Super-Admin Manual</a:t>
            </a:r>
          </a:p>
          <a:p>
            <a:r>
              <a:rPr lang="en-US" dirty="0" smtClean="0"/>
              <a:t>Installation Manual</a:t>
            </a:r>
          </a:p>
          <a:p>
            <a:r>
              <a:rPr lang="en-US" dirty="0" smtClean="0"/>
              <a:t>Release Notes</a:t>
            </a:r>
          </a:p>
          <a:p>
            <a:r>
              <a:rPr lang="en-US" dirty="0" smtClean="0"/>
              <a:t>Commented Source Code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sz="4400" dirty="0" smtClean="0"/>
              <a:t>Product Demo</a:t>
            </a:r>
            <a:br>
              <a:rPr lang="en-US" altLang="zh-CN" sz="4400" dirty="0" smtClean="0"/>
            </a:br>
            <a:endParaRPr lang="zh-CN" altLang="en-US" sz="27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sz="2400" dirty="0" smtClean="0"/>
          </a:p>
          <a:p>
            <a:endParaRPr lang="en-US" altLang="zh-CN" sz="2400" dirty="0" smtClean="0"/>
          </a:p>
          <a:p>
            <a:r>
              <a:rPr lang="en-US" altLang="zh-CN" sz="2400" dirty="0" smtClean="0"/>
              <a:t>Front </a:t>
            </a:r>
            <a:r>
              <a:rPr lang="en-US" altLang="zh-CN" sz="2400" dirty="0" smtClean="0"/>
              <a:t>End: </a:t>
            </a:r>
            <a:endParaRPr lang="en-US" altLang="zh-CN" sz="2400" dirty="0" smtClean="0"/>
          </a:p>
          <a:p>
            <a:pPr lvl="1">
              <a:buNone/>
            </a:pPr>
            <a:r>
              <a:rPr lang="en-US" dirty="0" smtClean="0"/>
              <a:t>		http</a:t>
            </a:r>
            <a:r>
              <a:rPr lang="en-US" dirty="0" smtClean="0"/>
              <a:t>://</a:t>
            </a:r>
            <a:r>
              <a:rPr lang="en-US" dirty="0" smtClean="0"/>
              <a:t>www.gov-ideas.com/suggestion-app.htm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altLang="zh-CN" dirty="0" smtClean="0"/>
              <a:t>Back </a:t>
            </a:r>
            <a:r>
              <a:rPr lang="en-US" altLang="zh-CN" dirty="0" smtClean="0"/>
              <a:t>End: </a:t>
            </a:r>
            <a:endParaRPr lang="en-US" altLang="zh-CN" dirty="0" smtClean="0"/>
          </a:p>
          <a:p>
            <a:pPr lvl="1">
              <a:buNone/>
            </a:pPr>
            <a:r>
              <a:rPr lang="en-US" altLang="zh-CN" dirty="0" smtClean="0"/>
              <a:t>		http</a:t>
            </a:r>
            <a:r>
              <a:rPr lang="en-US" altLang="zh-CN" dirty="0" smtClean="0"/>
              <a:t>://174.120.151.6/~</a:t>
            </a:r>
            <a:r>
              <a:rPr lang="en-US" altLang="zh-CN" dirty="0" smtClean="0"/>
              <a:t>alexglar/njit1/login.php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Thanks!</a:t>
            </a:r>
            <a:endParaRPr lang="zh-CN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6000" dirty="0" smtClean="0"/>
              <a:t>Questions?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91312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sz="4000" dirty="0" smtClean="0"/>
              <a:t>System Diagram</a:t>
            </a:r>
            <a:endParaRPr lang="zh-CN" altLang="en-US" sz="4000" dirty="0"/>
          </a:p>
        </p:txBody>
      </p:sp>
      <p:pic>
        <p:nvPicPr>
          <p:cNvPr id="286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371600"/>
            <a:ext cx="6934200" cy="51430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91312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sz="4000" dirty="0" smtClean="0"/>
              <a:t>Object Relationship</a:t>
            </a:r>
            <a:endParaRPr lang="zh-CN" altLang="en-US" sz="40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447800"/>
            <a:ext cx="6857999" cy="52097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4000" dirty="0" smtClean="0"/>
              <a:t>Admin vs. Super-Admin</a:t>
            </a:r>
            <a:endParaRPr lang="zh-CN" alt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Admin:</a:t>
            </a:r>
          </a:p>
          <a:p>
            <a:pPr lvl="1"/>
            <a:r>
              <a:rPr lang="en-US" sz="1800" dirty="0" smtClean="0"/>
              <a:t>View, Update and Delete Suggestions</a:t>
            </a:r>
          </a:p>
          <a:p>
            <a:pPr lvl="1"/>
            <a:r>
              <a:rPr lang="en-US" sz="1800" dirty="0" smtClean="0"/>
              <a:t>Take action on the suggestion and notify user</a:t>
            </a:r>
          </a:p>
          <a:p>
            <a:pPr lvl="1"/>
            <a:r>
              <a:rPr lang="en-US" sz="1800" dirty="0" smtClean="0"/>
              <a:t>Limited access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Super-Admin</a:t>
            </a:r>
          </a:p>
          <a:p>
            <a:pPr lvl="1"/>
            <a:r>
              <a:rPr lang="en-US" sz="1800" dirty="0" smtClean="0"/>
              <a:t>View, Update and Delete Suggestions</a:t>
            </a:r>
          </a:p>
          <a:p>
            <a:pPr lvl="1"/>
            <a:r>
              <a:rPr lang="en-US" sz="1800" dirty="0" smtClean="0"/>
              <a:t>Take action on the suggestion and notify user</a:t>
            </a:r>
          </a:p>
          <a:p>
            <a:pPr lvl="1"/>
            <a:r>
              <a:rPr lang="en-US" sz="1800" dirty="0" smtClean="0"/>
              <a:t>Has access to all Organizations, Applications and Suggestions</a:t>
            </a:r>
          </a:p>
          <a:p>
            <a:pPr lvl="1"/>
            <a:r>
              <a:rPr lang="en-US" sz="1800" dirty="0" smtClean="0"/>
              <a:t>Manage Organizations, Applications, Users, Permissions, Categories</a:t>
            </a:r>
          </a:p>
          <a:p>
            <a:pPr lvl="1"/>
            <a:r>
              <a:rPr lang="en-US" sz="1800" dirty="0" smtClean="0"/>
              <a:t>Manage Application Settings:</a:t>
            </a:r>
          </a:p>
          <a:p>
            <a:pPr lvl="2"/>
            <a:r>
              <a:rPr lang="en-US" sz="1500" dirty="0" smtClean="0"/>
              <a:t>Email Server Settings</a:t>
            </a:r>
          </a:p>
          <a:p>
            <a:pPr lvl="2"/>
            <a:r>
              <a:rPr lang="en-US" sz="1500" dirty="0" smtClean="0"/>
              <a:t>Default Suggestion Display Setting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dirty="0" smtClean="0"/>
              <a:t>Suggestion Box Application</a:t>
            </a:r>
          </a:p>
          <a:p>
            <a:pPr algn="ctr"/>
            <a:r>
              <a:rPr lang="en-US" sz="4400" dirty="0" smtClean="0"/>
              <a:t>Screenshots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100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altLang="zh-CN" sz="4000" dirty="0" smtClean="0"/>
              <a:t>Enter New Suggestion</a:t>
            </a:r>
            <a:endParaRPr lang="zh-CN" altLang="en-US" sz="4000" dirty="0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9160" y="1600201"/>
            <a:ext cx="4081204" cy="502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altLang="zh-CN" sz="4000" dirty="0" smtClean="0"/>
              <a:t>View Suggestions (If Public)</a:t>
            </a:r>
            <a:endParaRPr lang="zh-CN" altLang="en-US" sz="4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036320"/>
          </a:xfrm>
        </p:spPr>
        <p:txBody>
          <a:bodyPr/>
          <a:lstStyle/>
          <a:p>
            <a:r>
              <a:rPr lang="en-US" dirty="0" smtClean="0"/>
              <a:t>End User can see suggestions which are set to “Public” by Suggestion Administrator</a:t>
            </a:r>
          </a:p>
          <a:p>
            <a:endParaRPr lang="en-US" dirty="0"/>
          </a:p>
        </p:txBody>
      </p:sp>
      <p:sp>
        <p:nvSpPr>
          <p:cNvPr id="10" name="Content Placeholder 7"/>
          <p:cNvSpPr txBox="1">
            <a:spLocks/>
          </p:cNvSpPr>
          <p:nvPr/>
        </p:nvSpPr>
        <p:spPr>
          <a:xfrm>
            <a:off x="457200" y="3124200"/>
            <a:ext cx="8305800" cy="3429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276600"/>
            <a:ext cx="7772400" cy="30956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3513</TotalTime>
  <Words>486</Words>
  <Application>Microsoft Office PowerPoint</Application>
  <PresentationFormat>On-screen Show (4:3)</PresentationFormat>
  <Paragraphs>150</Paragraphs>
  <Slides>39</Slides>
  <Notes>39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Flow</vt:lpstr>
      <vt:lpstr>Subject Specific Suggestion Box Final Product Presentation</vt:lpstr>
      <vt:lpstr>Project Summary</vt:lpstr>
      <vt:lpstr>Project Team Members</vt:lpstr>
      <vt:lpstr>System Diagram</vt:lpstr>
      <vt:lpstr>Object Relationship</vt:lpstr>
      <vt:lpstr>Admin vs. Super-Admin</vt:lpstr>
      <vt:lpstr>Slide 7</vt:lpstr>
      <vt:lpstr>Enter New Suggestion</vt:lpstr>
      <vt:lpstr>View Suggestions (If Public)</vt:lpstr>
      <vt:lpstr>View Suggestions (If Public)</vt:lpstr>
      <vt:lpstr>Admin Login</vt:lpstr>
      <vt:lpstr>Admin: Latest Suggestions</vt:lpstr>
      <vt:lpstr>Admin: Browse Suggestions</vt:lpstr>
      <vt:lpstr>Admin: Browse Suggestions&gt;&gt;Suggestion List</vt:lpstr>
      <vt:lpstr>Admin: Update Suggestion</vt:lpstr>
      <vt:lpstr>Admin: My Account</vt:lpstr>
      <vt:lpstr>Admin: My Account&gt;&gt;Change Password</vt:lpstr>
      <vt:lpstr>Super-Admin: Dashboard</vt:lpstr>
      <vt:lpstr>Super-Admin: Manage Organizations</vt:lpstr>
      <vt:lpstr>Super-Admin: Add Organizations</vt:lpstr>
      <vt:lpstr>Super-Admin: Update Organizations</vt:lpstr>
      <vt:lpstr>Super-Admin: Manage Applications</vt:lpstr>
      <vt:lpstr>Super-Admin: Add Applications</vt:lpstr>
      <vt:lpstr>Super-Admin: Add Applications&gt;&gt;Manage Sub Locations</vt:lpstr>
      <vt:lpstr>Super-Admin: Add Sub Location</vt:lpstr>
      <vt:lpstr>Super-Admin: Manage Admins</vt:lpstr>
      <vt:lpstr>Super-Admin: Add Administrator</vt:lpstr>
      <vt:lpstr>Super-Admin: Manage Permissions</vt:lpstr>
      <vt:lpstr>Super-Admin: Manage Organization Permissions</vt:lpstr>
      <vt:lpstr>Super-Admin: Manage Application Permissions</vt:lpstr>
      <vt:lpstr>Super-Admin: Manage Settings&gt;&gt;Manage Categories</vt:lpstr>
      <vt:lpstr>Super-Admin: Manage Settings&gt;&gt;Display Setting</vt:lpstr>
      <vt:lpstr>Super-Admin: Manage Settings&gt;&gt;Mail Settings</vt:lpstr>
      <vt:lpstr>Super-Admin: Manage Settings&gt;&gt;Test Mail Settings</vt:lpstr>
      <vt:lpstr>Gantt Chart</vt:lpstr>
      <vt:lpstr>  Lessons Learned</vt:lpstr>
      <vt:lpstr>  Product Documentation</vt:lpstr>
      <vt:lpstr>  Product Demo </vt:lpstr>
      <vt:lpstr>  Thanks!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Overdue Book Notice System</dc:title>
  <dc:creator>Farhan Javed</dc:creator>
  <cp:lastModifiedBy>Farhan Javed</cp:lastModifiedBy>
  <cp:revision>216</cp:revision>
  <dcterms:created xsi:type="dcterms:W3CDTF">2006-08-16T00:00:00Z</dcterms:created>
  <dcterms:modified xsi:type="dcterms:W3CDTF">2011-12-02T14:45:24Z</dcterms:modified>
</cp:coreProperties>
</file>